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"/>
  </p:notesMasterIdLst>
  <p:sldIdLst>
    <p:sldId id="256" r:id="rId3"/>
    <p:sldId id="299" r:id="rId4"/>
    <p:sldId id="300" r:id="rId5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FCD"/>
    <a:srgbClr val="CC5C50"/>
    <a:srgbClr val="901A14"/>
    <a:srgbClr val="ED847F"/>
    <a:srgbClr val="F6F6F6"/>
    <a:srgbClr val="DBE8FD"/>
    <a:srgbClr val="FFE0B6"/>
    <a:srgbClr val="FFF2CA"/>
    <a:srgbClr val="D4E8D3"/>
    <a:srgbClr val="D2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2804" autoAdjust="0"/>
  </p:normalViewPr>
  <p:slideViewPr>
    <p:cSldViewPr snapToGrid="0">
      <p:cViewPr varScale="1">
        <p:scale>
          <a:sx n="94" d="100"/>
          <a:sy n="94" d="100"/>
        </p:scale>
        <p:origin x="12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6963" y="609600"/>
            <a:ext cx="5345112" cy="300672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008000" y="3808890"/>
            <a:ext cx="8063520" cy="360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4374240" cy="40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 idx="2"/>
          </p:nvPr>
        </p:nvSpPr>
        <p:spPr>
          <a:xfrm>
            <a:off x="5705280" y="0"/>
            <a:ext cx="4374240" cy="40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3"/>
          </p:nvPr>
        </p:nvSpPr>
        <p:spPr>
          <a:xfrm>
            <a:off x="0" y="7618050"/>
            <a:ext cx="4374240" cy="40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 idx="4"/>
          </p:nvPr>
        </p:nvSpPr>
        <p:spPr>
          <a:xfrm>
            <a:off x="5705280" y="7618050"/>
            <a:ext cx="4374240" cy="40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B8F7502-5C13-4447-A97A-D131FE2766A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14400" y="3300480"/>
            <a:ext cx="7314720" cy="270027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5"/>
          </p:nvPr>
        </p:nvSpPr>
        <p:spPr>
          <a:xfrm>
            <a:off x="5179680" y="6514020"/>
            <a:ext cx="3961920" cy="34371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1F9031F-E821-441A-A14E-EE598FA79EEF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45C3C-B1C8-3C5E-901E-A16F8F36E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>
            <a:extLst>
              <a:ext uri="{FF2B5EF4-FFF2-40B4-BE49-F238E27FC236}">
                <a16:creationId xmlns:a16="http://schemas.microsoft.com/office/drawing/2014/main" id="{D5820E2D-A8BD-43C0-AD40-1A5111FF4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>
            <a:extLst>
              <a:ext uri="{FF2B5EF4-FFF2-40B4-BE49-F238E27FC236}">
                <a16:creationId xmlns:a16="http://schemas.microsoft.com/office/drawing/2014/main" id="{2BBFEC29-8751-CFAC-E1A0-607767B59EA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indent="-228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Retrieval-Augmented Generation for Large Language Models: A Survey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4" name="PlaceHolder 3">
            <a:extLst>
              <a:ext uri="{FF2B5EF4-FFF2-40B4-BE49-F238E27FC236}">
                <a16:creationId xmlns:a16="http://schemas.microsoft.com/office/drawing/2014/main" id="{0E862543-3FF6-C057-0C7F-5AD7F35008EA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47E8184-3FEE-49CE-B2F9-9A5CF9CF245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646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DE398-A90D-7078-3859-4CC89860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>
            <a:extLst>
              <a:ext uri="{FF2B5EF4-FFF2-40B4-BE49-F238E27FC236}">
                <a16:creationId xmlns:a16="http://schemas.microsoft.com/office/drawing/2014/main" id="{BEF82AD7-F064-7D2D-BAB5-41124FD75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>
            <a:extLst>
              <a:ext uri="{FF2B5EF4-FFF2-40B4-BE49-F238E27FC236}">
                <a16:creationId xmlns:a16="http://schemas.microsoft.com/office/drawing/2014/main" id="{9EBC9173-F680-B712-693D-4A08DB88CAB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indent="-2286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Retrieval-Augmented Generation for Large Language Models: A Survey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4" name="PlaceHolder 3">
            <a:extLst>
              <a:ext uri="{FF2B5EF4-FFF2-40B4-BE49-F238E27FC236}">
                <a16:creationId xmlns:a16="http://schemas.microsoft.com/office/drawing/2014/main" id="{71ED9A17-A7D9-E92A-016F-9344A1CA3717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47E8184-3FEE-49CE-B2F9-9A5CF9CF2454}" type="slidenum"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916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1165536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265680" y="3862800"/>
            <a:ext cx="1165536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2656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80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206240" y="124452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147160" y="124452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265680" y="386280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206240" y="386280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147160" y="386280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65CDB31-60BF-498B-92DF-F232FDF7D0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265680" y="1244520"/>
            <a:ext cx="1165536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953C8EB-E667-4763-A11E-CD571EF779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1165536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E49DC92-CCC4-4837-A7B6-F5A709CB8B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8E0D5FC-8569-4D3D-9D59-CF971951EA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3C91012-9D5D-41D0-969D-EE34483896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265680" y="341280"/>
            <a:ext cx="11655360" cy="34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26E9161-AF5A-494B-ABB1-6710BD6335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2656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2EFE140-B8F9-4AB9-83E3-5E8B91868A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265680" y="1244520"/>
            <a:ext cx="1165536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80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23A0693-D1A1-45EE-99BB-A41C31EBFB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265680" y="3862800"/>
            <a:ext cx="1165536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B6C854D-6510-40F3-A2E0-05AFDCA380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1165536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265680" y="3862800"/>
            <a:ext cx="1165536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7C45EEA-C9FB-49ED-921A-BE733383FC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2656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80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DCAB257-5005-4D35-A1E4-3E28C2A711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206240" y="124452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147160" y="124452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265680" y="386280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206240" y="386280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147160" y="3862800"/>
            <a:ext cx="3752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1EF90D2-7B4D-4181-B5BA-0AF1D7E0F5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1165536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265680" y="341280"/>
            <a:ext cx="11655360" cy="34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2656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501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8080" y="386280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2656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8080" y="1244520"/>
            <a:ext cx="568764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265680" y="3862800"/>
            <a:ext cx="11655360" cy="23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0;p1"/>
          <p:cNvPicPr/>
          <p:nvPr/>
        </p:nvPicPr>
        <p:blipFill>
          <a:blip r:embed="rId14"/>
          <a:stretch/>
        </p:blipFill>
        <p:spPr>
          <a:xfrm>
            <a:off x="0" y="720"/>
            <a:ext cx="12191760" cy="6856560"/>
          </a:xfrm>
          <a:prstGeom prst="rect">
            <a:avLst/>
          </a:prstGeom>
          <a:ln w="0">
            <a:noFill/>
          </a:ln>
        </p:spPr>
      </p:pic>
      <p:sp>
        <p:nvSpPr>
          <p:cNvPr id="10" name="Google Shape;11;p1"/>
          <p:cNvSpPr/>
          <p:nvPr/>
        </p:nvSpPr>
        <p:spPr>
          <a:xfrm>
            <a:off x="0" y="6516720"/>
            <a:ext cx="12191760" cy="340920"/>
          </a:xfrm>
          <a:prstGeom prst="rect">
            <a:avLst/>
          </a:prstGeom>
          <a:solidFill>
            <a:srgbClr val="1427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Google Shape;12;p1"/>
          <p:cNvPicPr/>
          <p:nvPr/>
        </p:nvPicPr>
        <p:blipFill>
          <a:blip r:embed="rId15"/>
          <a:stretch/>
        </p:blipFill>
        <p:spPr>
          <a:xfrm>
            <a:off x="11658240" y="6334200"/>
            <a:ext cx="484200" cy="44604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13;p1"/>
          <p:cNvSpPr/>
          <p:nvPr/>
        </p:nvSpPr>
        <p:spPr>
          <a:xfrm>
            <a:off x="6836760" y="6525360"/>
            <a:ext cx="4978440" cy="30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C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omputation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E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fficient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earning </a:t>
            </a:r>
            <a:r>
              <a:rPr lang="en-US" sz="1400" b="1" strike="noStrike" spc="-1">
                <a:solidFill>
                  <a:srgbClr val="A7E2F2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ab –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CELL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>
                <a:solidFill>
                  <a:srgbClr val="A5A5A5"/>
                </a:solidFill>
                <a:latin typeface="Arial"/>
                <a:ea typeface="Arial"/>
              </a:rPr>
              <a:t>|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>
                <a:solidFill>
                  <a:srgbClr val="E89CB5"/>
                </a:solidFill>
                <a:latin typeface="Arial"/>
                <a:ea typeface="Arial"/>
              </a:rPr>
              <a:t>cell.dgist.ac.kr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" name="Google Shape;14;p1"/>
          <p:cNvSpPr/>
          <p:nvPr/>
        </p:nvSpPr>
        <p:spPr>
          <a:xfrm>
            <a:off x="0" y="0"/>
            <a:ext cx="12191760" cy="461520"/>
          </a:xfrm>
          <a:custGeom>
            <a:avLst/>
            <a:gdLst/>
            <a:ahLst/>
            <a:cxnLst/>
            <a:rect l="l" t="t" r="r" b="b"/>
            <a:pathLst>
              <a:path w="12186514" h="461965">
                <a:moveTo>
                  <a:pt x="5754590" y="0"/>
                </a:moveTo>
                <a:lnTo>
                  <a:pt x="12186514" y="0"/>
                </a:lnTo>
                <a:lnTo>
                  <a:pt x="12186514" y="134211"/>
                </a:lnTo>
                <a:lnTo>
                  <a:pt x="6526395" y="134211"/>
                </a:lnTo>
                <a:lnTo>
                  <a:pt x="6493064" y="137571"/>
                </a:lnTo>
                <a:lnTo>
                  <a:pt x="6432997" y="137571"/>
                </a:lnTo>
                <a:lnTo>
                  <a:pt x="6432997" y="139058"/>
                </a:lnTo>
                <a:lnTo>
                  <a:pt x="408915" y="139058"/>
                </a:lnTo>
                <a:cubicBezTo>
                  <a:pt x="234203" y="139058"/>
                  <a:pt x="84300" y="245282"/>
                  <a:pt x="20269" y="396670"/>
                </a:cubicBezTo>
                <a:lnTo>
                  <a:pt x="0" y="461965"/>
                </a:lnTo>
                <a:lnTo>
                  <a:pt x="0" y="610"/>
                </a:lnTo>
                <a:lnTo>
                  <a:pt x="3667579" y="610"/>
                </a:lnTo>
                <a:lnTo>
                  <a:pt x="3667579" y="611"/>
                </a:lnTo>
                <a:lnTo>
                  <a:pt x="5754590" y="611"/>
                </a:lnTo>
                <a:close/>
              </a:path>
            </a:pathLst>
          </a:custGeom>
          <a:gradFill rotWithShape="0">
            <a:gsLst>
              <a:gs pos="0">
                <a:srgbClr val="57A5DC"/>
              </a:gs>
              <a:gs pos="100000">
                <a:srgbClr val="7197C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Google Shape;19;p2"/>
          <p:cNvPicPr/>
          <p:nvPr/>
        </p:nvPicPr>
        <p:blipFill>
          <a:blip r:embed="rId16"/>
          <a:stretch/>
        </p:blipFill>
        <p:spPr>
          <a:xfrm>
            <a:off x="0" y="1080"/>
            <a:ext cx="12191760" cy="685656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90040" y="1642680"/>
            <a:ext cx="8500320" cy="1866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000"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489680" y="4215240"/>
            <a:ext cx="8500320" cy="1392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22800" y="1249200"/>
            <a:ext cx="4866840" cy="393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62;p15"/>
          <p:cNvPicPr/>
          <p:nvPr/>
        </p:nvPicPr>
        <p:blipFill>
          <a:blip r:embed="rId14"/>
          <a:stretch/>
        </p:blipFill>
        <p:spPr>
          <a:xfrm>
            <a:off x="0" y="720"/>
            <a:ext cx="12191760" cy="685656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163;p15"/>
          <p:cNvSpPr/>
          <p:nvPr/>
        </p:nvSpPr>
        <p:spPr>
          <a:xfrm>
            <a:off x="0" y="6516720"/>
            <a:ext cx="12191760" cy="340920"/>
          </a:xfrm>
          <a:prstGeom prst="rect">
            <a:avLst/>
          </a:prstGeom>
          <a:solidFill>
            <a:srgbClr val="1427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Google Shape;164;p15"/>
          <p:cNvPicPr/>
          <p:nvPr/>
        </p:nvPicPr>
        <p:blipFill>
          <a:blip r:embed="rId15"/>
          <a:stretch/>
        </p:blipFill>
        <p:spPr>
          <a:xfrm>
            <a:off x="11658240" y="6334200"/>
            <a:ext cx="484200" cy="44604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65;p15"/>
          <p:cNvSpPr/>
          <p:nvPr/>
        </p:nvSpPr>
        <p:spPr>
          <a:xfrm>
            <a:off x="6836760" y="6525360"/>
            <a:ext cx="489708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C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omputation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E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fficient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earning </a:t>
            </a:r>
            <a:r>
              <a:rPr lang="en-US" sz="1400" b="1" strike="noStrike" spc="-1">
                <a:solidFill>
                  <a:srgbClr val="A7E2F2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ab –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CELL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>
                <a:solidFill>
                  <a:srgbClr val="A5A5A5"/>
                </a:solidFill>
                <a:latin typeface="Arial"/>
                <a:ea typeface="Arial"/>
              </a:rPr>
              <a:t>|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>
                <a:solidFill>
                  <a:srgbClr val="E89CB5"/>
                </a:solidFill>
                <a:latin typeface="Arial"/>
                <a:ea typeface="Arial"/>
              </a:rPr>
              <a:t>cell.dgist.ac.kr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" name="Google Shape;166;p15"/>
          <p:cNvSpPr/>
          <p:nvPr/>
        </p:nvSpPr>
        <p:spPr>
          <a:xfrm>
            <a:off x="0" y="0"/>
            <a:ext cx="12186000" cy="461520"/>
          </a:xfrm>
          <a:custGeom>
            <a:avLst/>
            <a:gdLst/>
            <a:ahLst/>
            <a:cxnLst/>
            <a:rect l="l" t="t" r="r" b="b"/>
            <a:pathLst>
              <a:path w="12186514" h="461965">
                <a:moveTo>
                  <a:pt x="5754590" y="0"/>
                </a:moveTo>
                <a:lnTo>
                  <a:pt x="12186514" y="0"/>
                </a:lnTo>
                <a:lnTo>
                  <a:pt x="12186514" y="134211"/>
                </a:lnTo>
                <a:lnTo>
                  <a:pt x="6526395" y="134211"/>
                </a:lnTo>
                <a:lnTo>
                  <a:pt x="6493064" y="137571"/>
                </a:lnTo>
                <a:lnTo>
                  <a:pt x="6432997" y="137571"/>
                </a:lnTo>
                <a:lnTo>
                  <a:pt x="6432997" y="139058"/>
                </a:lnTo>
                <a:lnTo>
                  <a:pt x="408915" y="139058"/>
                </a:lnTo>
                <a:cubicBezTo>
                  <a:pt x="234203" y="139058"/>
                  <a:pt x="84300" y="245282"/>
                  <a:pt x="20269" y="396670"/>
                </a:cubicBezTo>
                <a:lnTo>
                  <a:pt x="0" y="461965"/>
                </a:lnTo>
                <a:lnTo>
                  <a:pt x="0" y="610"/>
                </a:lnTo>
                <a:lnTo>
                  <a:pt x="3667579" y="610"/>
                </a:lnTo>
                <a:lnTo>
                  <a:pt x="3667579" y="611"/>
                </a:lnTo>
                <a:lnTo>
                  <a:pt x="5754590" y="611"/>
                </a:lnTo>
                <a:close/>
              </a:path>
            </a:pathLst>
          </a:custGeom>
          <a:gradFill rotWithShape="0">
            <a:gsLst>
              <a:gs pos="0">
                <a:srgbClr val="57A5DC"/>
              </a:gs>
              <a:gs pos="100000">
                <a:srgbClr val="7197C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" name="Google Shape;177;p17"/>
          <p:cNvPicPr/>
          <p:nvPr/>
        </p:nvPicPr>
        <p:blipFill>
          <a:blip r:embed="rId16"/>
          <a:stretch/>
        </p:blipFill>
        <p:spPr>
          <a:xfrm>
            <a:off x="0" y="720"/>
            <a:ext cx="12191760" cy="6856560"/>
          </a:xfrm>
          <a:prstGeom prst="rect">
            <a:avLst/>
          </a:prstGeom>
          <a:ln w="0">
            <a:noFill/>
          </a:ln>
        </p:spPr>
      </p:pic>
      <p:sp>
        <p:nvSpPr>
          <p:cNvPr id="51" name="Google Shape;178;p17"/>
          <p:cNvSpPr/>
          <p:nvPr/>
        </p:nvSpPr>
        <p:spPr>
          <a:xfrm>
            <a:off x="0" y="6516720"/>
            <a:ext cx="12191760" cy="340920"/>
          </a:xfrm>
          <a:prstGeom prst="rect">
            <a:avLst/>
          </a:prstGeom>
          <a:solidFill>
            <a:srgbClr val="1427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Google Shape;179;p17"/>
          <p:cNvPicPr/>
          <p:nvPr/>
        </p:nvPicPr>
        <p:blipFill>
          <a:blip r:embed="rId15"/>
          <a:stretch/>
        </p:blipFill>
        <p:spPr>
          <a:xfrm>
            <a:off x="11658240" y="6334200"/>
            <a:ext cx="484200" cy="446040"/>
          </a:xfrm>
          <a:prstGeom prst="rect">
            <a:avLst/>
          </a:prstGeom>
          <a:ln w="0">
            <a:noFill/>
          </a:ln>
        </p:spPr>
      </p:pic>
      <p:sp>
        <p:nvSpPr>
          <p:cNvPr id="53" name="Google Shape;180;p17"/>
          <p:cNvSpPr/>
          <p:nvPr/>
        </p:nvSpPr>
        <p:spPr>
          <a:xfrm>
            <a:off x="6836760" y="6525360"/>
            <a:ext cx="489708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C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omputation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E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fficient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earning </a:t>
            </a:r>
            <a:r>
              <a:rPr lang="en-US" sz="1400" b="1" strike="noStrike" spc="-1">
                <a:solidFill>
                  <a:srgbClr val="A7E2F2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ab – </a:t>
            </a:r>
            <a:r>
              <a:rPr lang="en-US" sz="1400" b="0" strike="noStrike" spc="-1">
                <a:solidFill>
                  <a:srgbClr val="A7E2F2"/>
                </a:solidFill>
                <a:latin typeface="Arial"/>
                <a:ea typeface="Arial"/>
              </a:rPr>
              <a:t>CELL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>
                <a:solidFill>
                  <a:srgbClr val="A5A5A5"/>
                </a:solidFill>
                <a:latin typeface="Arial"/>
                <a:ea typeface="Arial"/>
              </a:rPr>
              <a:t>|</a:t>
            </a: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>
                <a:solidFill>
                  <a:srgbClr val="E89CB5"/>
                </a:solidFill>
                <a:latin typeface="Arial"/>
                <a:ea typeface="Arial"/>
              </a:rPr>
              <a:t>cell.dgist.ac.kr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4" name="Google Shape;181;p17"/>
          <p:cNvSpPr/>
          <p:nvPr/>
        </p:nvSpPr>
        <p:spPr>
          <a:xfrm>
            <a:off x="0" y="0"/>
            <a:ext cx="12186000" cy="461520"/>
          </a:xfrm>
          <a:custGeom>
            <a:avLst/>
            <a:gdLst/>
            <a:ahLst/>
            <a:cxnLst/>
            <a:rect l="l" t="t" r="r" b="b"/>
            <a:pathLst>
              <a:path w="12186514" h="461965">
                <a:moveTo>
                  <a:pt x="5754590" y="0"/>
                </a:moveTo>
                <a:lnTo>
                  <a:pt x="12186514" y="0"/>
                </a:lnTo>
                <a:lnTo>
                  <a:pt x="12186514" y="134211"/>
                </a:lnTo>
                <a:lnTo>
                  <a:pt x="6526395" y="134211"/>
                </a:lnTo>
                <a:lnTo>
                  <a:pt x="6493064" y="137571"/>
                </a:lnTo>
                <a:lnTo>
                  <a:pt x="6432997" y="137571"/>
                </a:lnTo>
                <a:lnTo>
                  <a:pt x="6432997" y="139058"/>
                </a:lnTo>
                <a:lnTo>
                  <a:pt x="408915" y="139058"/>
                </a:lnTo>
                <a:cubicBezTo>
                  <a:pt x="234203" y="139058"/>
                  <a:pt x="84300" y="245282"/>
                  <a:pt x="20269" y="396670"/>
                </a:cubicBezTo>
                <a:lnTo>
                  <a:pt x="0" y="461965"/>
                </a:lnTo>
                <a:lnTo>
                  <a:pt x="0" y="610"/>
                </a:lnTo>
                <a:lnTo>
                  <a:pt x="3667579" y="610"/>
                </a:lnTo>
                <a:lnTo>
                  <a:pt x="3667579" y="611"/>
                </a:lnTo>
                <a:lnTo>
                  <a:pt x="5754590" y="611"/>
                </a:lnTo>
                <a:close/>
              </a:path>
            </a:pathLst>
          </a:custGeom>
          <a:gradFill rotWithShape="0">
            <a:gsLst>
              <a:gs pos="0">
                <a:srgbClr val="57A5DC"/>
              </a:gs>
              <a:gs pos="100000">
                <a:srgbClr val="7197CF"/>
              </a:gs>
            </a:gsLst>
            <a:lin ang="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6000"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65680" y="1244520"/>
            <a:ext cx="11655360" cy="501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sldNum" idx="1"/>
          </p:nvPr>
        </p:nvSpPr>
        <p:spPr>
          <a:xfrm>
            <a:off x="64800" y="6541920"/>
            <a:ext cx="1399680" cy="4069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85737D2-6BBC-462D-A0AF-A3F71CD6306F}" type="slidenum">
              <a:rPr lang="en-US" sz="14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ngreat.com/wiki/74/rgb-matrix-p3-0-64x6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engreat/RGB-Matrix-P3.0-64x6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hzeller/rpi-rgb-led-matri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490040" y="1648440"/>
            <a:ext cx="8500320" cy="1867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RGB LED Matrix Panel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489680" y="4221360"/>
            <a:ext cx="8500320" cy="1392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TA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22800" y="1249200"/>
            <a:ext cx="4866840" cy="393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2025-05-21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subTitle"/>
          </p:nvPr>
        </p:nvSpPr>
        <p:spPr>
          <a:xfrm>
            <a:off x="1489680" y="3357000"/>
            <a:ext cx="8500320" cy="969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D046B-DA8F-D4FE-5D9E-2FFF31D9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>
            <a:extLst>
              <a:ext uri="{FF2B5EF4-FFF2-40B4-BE49-F238E27FC236}">
                <a16:creationId xmlns:a16="http://schemas.microsoft.com/office/drawing/2014/main" id="{84CE3774-9AE1-9D68-1C84-CFBDFE6B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ko-KR" dirty="0" err="1"/>
              <a:t>Seengreat</a:t>
            </a:r>
            <a:r>
              <a:rPr lang="en-US" altLang="ko-KR" dirty="0"/>
              <a:t> wiki 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>
            <a:extLst>
              <a:ext uri="{FF2B5EF4-FFF2-40B4-BE49-F238E27FC236}">
                <a16:creationId xmlns:a16="http://schemas.microsoft.com/office/drawing/2014/main" id="{55D09D67-4304-4C7C-B6B7-B9FA0B63A2D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65679" y="1453662"/>
            <a:ext cx="11549521" cy="480349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https://seengreat.com/wiki/74/rgb-matrix-p3-0-64x64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GND </a:t>
            </a:r>
            <a:r>
              <a:rPr lang="ko-KR" altLang="en-US" spc="-1" dirty="0">
                <a:solidFill>
                  <a:srgbClr val="000000"/>
                </a:solidFill>
                <a:latin typeface="Arial"/>
              </a:rPr>
              <a:t>선이 </a:t>
            </a:r>
            <a:r>
              <a:rPr lang="en-US" altLang="ko-KR" spc="-1" dirty="0">
                <a:solidFill>
                  <a:srgbClr val="000000"/>
                </a:solidFill>
                <a:latin typeface="Arial"/>
              </a:rPr>
              <a:t>2</a:t>
            </a:r>
            <a:r>
              <a:rPr lang="ko-KR" altLang="en-US" spc="-1" dirty="0">
                <a:solidFill>
                  <a:srgbClr val="000000"/>
                </a:solidFill>
                <a:latin typeface="Arial"/>
              </a:rPr>
              <a:t>개이므로</a:t>
            </a:r>
            <a:r>
              <a:rPr lang="en-US" altLang="ko-KR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ko-KR" altLang="en-US" spc="-1" dirty="0">
                <a:solidFill>
                  <a:srgbClr val="000000"/>
                </a:solidFill>
                <a:latin typeface="Arial"/>
              </a:rPr>
              <a:t>하나만 사용</a:t>
            </a:r>
            <a:endParaRPr lang="en-US" altLang="ko-KR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altLang="ko-KR" spc="-1" dirty="0">
                <a:solidFill>
                  <a:srgbClr val="000000"/>
                </a:solidFill>
                <a:latin typeface="Arial"/>
              </a:rPr>
              <a:t>5V 4A power, +</a:t>
            </a:r>
            <a:r>
              <a:rPr lang="ko-KR" altLang="en-US" spc="-1" dirty="0">
                <a:solidFill>
                  <a:srgbClr val="000000"/>
                </a:solidFill>
                <a:latin typeface="Arial"/>
              </a:rPr>
              <a:t>는 빨강</a:t>
            </a:r>
            <a:r>
              <a:rPr lang="en-US" altLang="ko-KR" spc="-1" dirty="0">
                <a:solidFill>
                  <a:srgbClr val="000000"/>
                </a:solidFill>
                <a:latin typeface="Arial"/>
              </a:rPr>
              <a:t>, -</a:t>
            </a:r>
            <a:r>
              <a:rPr lang="ko-KR" altLang="en-US" spc="-1" dirty="0">
                <a:solidFill>
                  <a:srgbClr val="000000"/>
                </a:solidFill>
                <a:latin typeface="Arial"/>
              </a:rPr>
              <a:t>는 검정선과 연결</a:t>
            </a:r>
            <a:endParaRPr lang="en-US" altLang="ko-KR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00DA1-E579-4FF0-6DCD-C5028E9963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7514" y="2681171"/>
            <a:ext cx="5159087" cy="35759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AA79E5-6A30-2AFD-FDC8-BFC466C5F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583" y="3973565"/>
            <a:ext cx="2775856" cy="20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3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9A2B5-A784-ED5B-DC94-E1481F15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>
            <a:extLst>
              <a:ext uri="{FF2B5EF4-FFF2-40B4-BE49-F238E27FC236}">
                <a16:creationId xmlns:a16="http://schemas.microsoft.com/office/drawing/2014/main" id="{E929069B-1BB2-1D0A-708D-6419021D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80" y="341280"/>
            <a:ext cx="11655360" cy="735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Demo</a:t>
            </a:r>
            <a:r>
              <a:rPr lang="ko-KR" altLang="en-US" sz="4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ko-KR" sz="4400" b="0" strike="noStrike" spc="-1" dirty="0">
                <a:solidFill>
                  <a:srgbClr val="000000"/>
                </a:solidFill>
                <a:latin typeface="Arial"/>
              </a:rPr>
              <a:t>code</a:t>
            </a:r>
            <a:r>
              <a:rPr lang="ko-KR" altLang="en-US" sz="4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ko-KR" sz="4400" b="0" strike="noStrike" spc="-1" dirty="0">
                <a:solidFill>
                  <a:srgbClr val="000000"/>
                </a:solidFill>
                <a:latin typeface="Arial"/>
              </a:rPr>
              <a:t>and</a:t>
            </a:r>
            <a:r>
              <a:rPr lang="ko-KR" altLang="en-US" sz="4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ko-KR" sz="4400" b="0" strike="noStrike" spc="-1" dirty="0">
                <a:solidFill>
                  <a:srgbClr val="000000"/>
                </a:solidFill>
                <a:latin typeface="Arial"/>
              </a:rPr>
              <a:t>o</a:t>
            </a:r>
            <a:r>
              <a:rPr lang="en-US" altLang="ko-KR" spc="-1" dirty="0">
                <a:solidFill>
                  <a:srgbClr val="000000"/>
                </a:solidFill>
                <a:latin typeface="Arial"/>
              </a:rPr>
              <a:t>pen source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>
            <a:extLst>
              <a:ext uri="{FF2B5EF4-FFF2-40B4-BE49-F238E27FC236}">
                <a16:creationId xmlns:a16="http://schemas.microsoft.com/office/drawing/2014/main" id="{F6BA45B8-3D4D-9979-A6EB-97E60CFA4CB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65679" y="1453662"/>
            <a:ext cx="11549521" cy="4803498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https://github.com/seengreat/RGB-Matrix-P3.0-64x64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  <a:hlinkClick r:id="rId4"/>
              </a:rPr>
              <a:t>https://github.com/hzeller/rpi-rgb-led-matrix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Follow the demo to verify that the connection is working correctly</a:t>
            </a: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457200" indent="-406440">
              <a:lnSpc>
                <a:spcPct val="100000"/>
              </a:lnSpc>
              <a:spcBef>
                <a:spcPts val="1001"/>
              </a:spcBef>
              <a:buClr>
                <a:srgbClr val="4B90CD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Now implement your LED matrix to display the 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board state</a:t>
            </a:r>
          </a:p>
        </p:txBody>
      </p:sp>
    </p:spTree>
    <p:extLst>
      <p:ext uri="{BB962C8B-B14F-4D97-AF65-F5344CB8AC3E}">
        <p14:creationId xmlns:p14="http://schemas.microsoft.com/office/powerpoint/2010/main" val="308977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275B"/>
      </a:accent1>
      <a:accent2>
        <a:srgbClr val="4B90CD"/>
      </a:accent2>
      <a:accent3>
        <a:srgbClr val="A7E2F2"/>
      </a:accent3>
      <a:accent4>
        <a:srgbClr val="571627"/>
      </a:accent4>
      <a:accent5>
        <a:srgbClr val="C24063"/>
      </a:accent5>
      <a:accent6>
        <a:srgbClr val="E79BB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275B"/>
      </a:accent1>
      <a:accent2>
        <a:srgbClr val="4B90CD"/>
      </a:accent2>
      <a:accent3>
        <a:srgbClr val="A7E2F2"/>
      </a:accent3>
      <a:accent4>
        <a:srgbClr val="571627"/>
      </a:accent4>
      <a:accent5>
        <a:srgbClr val="C24063"/>
      </a:accent5>
      <a:accent6>
        <a:srgbClr val="E79BB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275B"/>
      </a:accent1>
      <a:accent2>
        <a:srgbClr val="4B90CD"/>
      </a:accent2>
      <a:accent3>
        <a:srgbClr val="A7E2F2"/>
      </a:accent3>
      <a:accent4>
        <a:srgbClr val="571627"/>
      </a:accent4>
      <a:accent5>
        <a:srgbClr val="C24063"/>
      </a:accent5>
      <a:accent6>
        <a:srgbClr val="E79BB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9719</TotalTime>
  <Words>103</Words>
  <Application>Microsoft Office PowerPoint</Application>
  <PresentationFormat>와이드스크린</PresentationFormat>
  <Paragraphs>19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Arial</vt:lpstr>
      <vt:lpstr>Symbol</vt:lpstr>
      <vt:lpstr>Times New Roman</vt:lpstr>
      <vt:lpstr>Wingdings</vt:lpstr>
      <vt:lpstr>Office Theme</vt:lpstr>
      <vt:lpstr>Office Theme</vt:lpstr>
      <vt:lpstr>RGB LED Matrix Panel</vt:lpstr>
      <vt:lpstr>Seengreat wiki </vt:lpstr>
      <vt:lpstr>Demo code and 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dc:description/>
  <cp:lastModifiedBy>JangShinhyoung</cp:lastModifiedBy>
  <cp:revision>85</cp:revision>
  <dcterms:modified xsi:type="dcterms:W3CDTF">2025-05-22T10:16:47Z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와이드스크린</vt:lpwstr>
  </property>
  <property fmtid="{D5CDD505-2E9C-101B-9397-08002B2CF9AE}" pid="4" name="Slides">
    <vt:i4>5</vt:i4>
  </property>
</Properties>
</file>